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118872"/>
          </a:xfrm>
          <a:prstGeom prst="rect">
            <a:avLst/>
          </a:prstGeom>
          <a:solidFill>
            <a:srgbClr val="19807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56032"/>
            <a:ext cx="10972800" cy="228600"/>
          </a:xfrm>
          <a:prstGeom prst="rect">
            <a:avLst/>
          </a:prstGeom>
          <a:noFill/>
        </p:spPr>
        <p:txBody>
          <a:bodyPr wrap="none" lIns="54864" rIns="54864" tIns="36576">
            <a:spAutoFit/>
          </a:bodyPr>
          <a:lstStyle/>
          <a:p>
            <a:pPr>
              <a:spcAft>
                <a:spcPts val="500"/>
              </a:spcAft>
              <a:defRPr sz="1000" b="1">
                <a:solidFill>
                  <a:srgbClr val="5D6C7C"/>
                </a:solidFill>
                <a:latin typeface="Aptos"/>
              </a:defRPr>
            </a:pPr>
            <a:r>
              <a:t>RIVERBEND LIBRARY NETWORK  /  DIRECTORS' DECISION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566928"/>
            <a:ext cx="10972800" cy="566928"/>
          </a:xfrm>
          <a:prstGeom prst="rect">
            <a:avLst/>
          </a:prstGeom>
          <a:noFill/>
        </p:spPr>
        <p:txBody>
          <a:bodyPr wrap="none" lIns="54864" rIns="54864" tIns="36576">
            <a:spAutoFit/>
          </a:bodyPr>
          <a:lstStyle/>
          <a:p>
            <a:pPr>
              <a:spcAft>
                <a:spcPts val="500"/>
              </a:spcAft>
              <a:defRPr sz="2700" b="1">
                <a:solidFill>
                  <a:srgbClr val="172B4D"/>
                </a:solidFill>
                <a:latin typeface="Aptos"/>
              </a:defRPr>
            </a:pPr>
            <a:r>
              <a:t>Keep the pilot; do not scale on this evidence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6473952"/>
            <a:ext cx="11155680" cy="10972"/>
          </a:xfrm>
          <a:prstGeom prst="rect">
            <a:avLst/>
          </a:prstGeom>
          <a:solidFill>
            <a:srgbClr val="DCE2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6510528"/>
            <a:ext cx="9144000" cy="182880"/>
          </a:xfrm>
          <a:prstGeom prst="rect">
            <a:avLst/>
          </a:prstGeom>
          <a:noFill/>
        </p:spPr>
        <p:txBody>
          <a:bodyPr wrap="none" lIns="54864" rIns="54864" tIns="36576">
            <a:spAutoFit/>
          </a:bodyPr>
          <a:lstStyle/>
          <a:p>
            <a:pPr>
              <a:spcAft>
                <a:spcPts val="500"/>
              </a:spcAft>
              <a:defRPr sz="900" b="0">
                <a:solidFill>
                  <a:srgbClr val="5D6C7C"/>
                </a:solidFill>
                <a:latin typeface="Aptos"/>
              </a:defRPr>
            </a:pPr>
            <a:r>
              <a:t>Decision brief • Supplied materials only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972800" y="6492240"/>
            <a:ext cx="640080" cy="201168"/>
          </a:xfrm>
          <a:prstGeom prst="rect">
            <a:avLst/>
          </a:prstGeom>
          <a:noFill/>
        </p:spPr>
        <p:txBody>
          <a:bodyPr wrap="none" lIns="54864" rIns="54864" tIns="36576">
            <a:spAutoFit/>
          </a:bodyPr>
          <a:lstStyle/>
          <a:p>
            <a:pPr>
              <a:spcAft>
                <a:spcPts val="500"/>
              </a:spcAft>
              <a:defRPr sz="900" b="1">
                <a:solidFill>
                  <a:srgbClr val="5D6C7C"/>
                </a:solidFill>
                <a:latin typeface="Aptos"/>
              </a:defRPr>
            </a:pPr>
            <a:r>
              <a:t>01/06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417320"/>
            <a:ext cx="6400800" cy="320040"/>
          </a:xfrm>
          <a:prstGeom prst="rect">
            <a:avLst/>
          </a:prstGeom>
          <a:noFill/>
        </p:spPr>
        <p:txBody>
          <a:bodyPr wrap="none" lIns="54864" rIns="54864" tIns="36576">
            <a:spAutoFit/>
          </a:bodyPr>
          <a:lstStyle/>
          <a:p>
            <a:pPr>
              <a:spcAft>
                <a:spcPts val="500"/>
              </a:spcAft>
              <a:defRPr sz="1200" b="1">
                <a:solidFill>
                  <a:srgbClr val="19807D"/>
                </a:solidFill>
                <a:latin typeface="Aptos"/>
              </a:defRPr>
            </a:pPr>
            <a:r>
              <a:t>RECOMMENDATION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1828800"/>
            <a:ext cx="6492240" cy="1143000"/>
          </a:xfrm>
          <a:prstGeom prst="rect">
            <a:avLst/>
          </a:prstGeom>
          <a:noFill/>
        </p:spPr>
        <p:txBody>
          <a:bodyPr wrap="none" lIns="54864" rIns="54864" tIns="36576">
            <a:spAutoFit/>
          </a:bodyPr>
          <a:lstStyle/>
          <a:p>
            <a:pPr>
              <a:spcAft>
                <a:spcPts val="500"/>
              </a:spcAft>
              <a:defRPr sz="2900" b="1">
                <a:solidFill>
                  <a:srgbClr val="172B4D"/>
                </a:solidFill>
                <a:latin typeface="Aptos"/>
              </a:defRPr>
            </a:pPr>
            <a:r>
              <a:t>Continue a bounded, measured Saturday pilot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8368" y="3246120"/>
            <a:ext cx="6217920" cy="1005840"/>
          </a:xfrm>
          <a:prstGeom prst="rect">
            <a:avLst/>
          </a:prstGeom>
          <a:noFill/>
        </p:spPr>
        <p:txBody>
          <a:bodyPr wrap="none" lIns="54864" rIns="54864" tIns="36576">
            <a:spAutoFit/>
          </a:bodyPr>
          <a:lstStyle/>
          <a:p>
            <a:pPr>
              <a:spcAft>
                <a:spcPts val="500"/>
              </a:spcAft>
              <a:defRPr sz="1900" b="0">
                <a:solidFill>
                  <a:srgbClr val="222C38"/>
                </a:solidFill>
                <a:latin typeface="Aptos"/>
              </a:defRPr>
            </a:pPr>
            <a:r>
              <a:t>Authorize another defined period, with a measurement plan and a return-to-directors decision gate.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635240" y="1508760"/>
            <a:ext cx="3840480" cy="3520440"/>
          </a:xfrm>
          <a:prstGeom prst="roundRect">
            <a:avLst>
              <a:gd name="adj" fmla="val 8000"/>
            </a:avLst>
          </a:prstGeom>
          <a:solidFill>
            <a:srgbClr val="F2F6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955279" y="1810512"/>
            <a:ext cx="3246120" cy="320040"/>
          </a:xfrm>
          <a:prstGeom prst="rect">
            <a:avLst/>
          </a:prstGeom>
          <a:noFill/>
        </p:spPr>
        <p:txBody>
          <a:bodyPr wrap="none" lIns="54864" rIns="54864" tIns="36576">
            <a:spAutoFit/>
          </a:bodyPr>
          <a:lstStyle/>
          <a:p>
            <a:pPr>
              <a:spcAft>
                <a:spcPts val="500"/>
              </a:spcAft>
              <a:defRPr sz="1200" b="1">
                <a:solidFill>
                  <a:srgbClr val="19807D"/>
                </a:solidFill>
                <a:latin typeface="Aptos"/>
              </a:defRPr>
            </a:pPr>
            <a:r>
              <a:t>WHY THIS IS THE LOW-REGRET CHOICE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909560" y="2286000"/>
            <a:ext cx="3246120" cy="2331720"/>
          </a:xfrm>
          <a:prstGeom prst="rect">
            <a:avLst/>
          </a:prstGeom>
          <a:noFill/>
        </p:spPr>
        <p:txBody>
          <a:bodyPr wrap="none" lIns="54864" rIns="54864" tIns="36576">
            <a:spAutoFit/>
          </a:bodyPr>
          <a:lstStyle/>
          <a:p>
            <a:pPr>
              <a:spcAft>
                <a:spcPts val="500"/>
              </a:spcAft>
              <a:defRPr sz="1500" b="0">
                <a:solidFill>
                  <a:srgbClr val="222C38"/>
                </a:solidFill>
                <a:latin typeface="Aptos"/>
              </a:defRPr>
            </a:pPr>
            <a:r>
              <a:t>Westbank visit data and network-wide expansion costs remain unknown.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8368" y="5166360"/>
            <a:ext cx="10789920" cy="502920"/>
          </a:xfrm>
          <a:prstGeom prst="rect">
            <a:avLst/>
          </a:prstGeom>
          <a:noFill/>
        </p:spPr>
        <p:txBody>
          <a:bodyPr wrap="none" lIns="54864" rIns="54864" tIns="36576">
            <a:spAutoFit/>
          </a:bodyPr>
          <a:lstStyle/>
          <a:p>
            <a:pPr>
              <a:spcAft>
                <a:spcPts val="500"/>
              </a:spcAft>
              <a:defRPr sz="1700" b="1">
                <a:solidFill>
                  <a:srgbClr val="AE4C43"/>
                </a:solidFill>
                <a:latin typeface="Aptos"/>
              </a:defRPr>
            </a:pPr>
            <a:r>
              <a:t>Decision today: approve measurement and a capped pilot — not permanent network-wide hours.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118872"/>
          </a:xfrm>
          <a:prstGeom prst="rect">
            <a:avLst/>
          </a:prstGeom>
          <a:solidFill>
            <a:srgbClr val="19807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56032"/>
            <a:ext cx="10972800" cy="228600"/>
          </a:xfrm>
          <a:prstGeom prst="rect">
            <a:avLst/>
          </a:prstGeom>
          <a:noFill/>
        </p:spPr>
        <p:txBody>
          <a:bodyPr wrap="none" lIns="54864" rIns="54864" tIns="36576">
            <a:spAutoFit/>
          </a:bodyPr>
          <a:lstStyle/>
          <a:p>
            <a:pPr>
              <a:spcAft>
                <a:spcPts val="500"/>
              </a:spcAft>
              <a:defRPr sz="1000" b="1">
                <a:solidFill>
                  <a:srgbClr val="5D6C7C"/>
                </a:solidFill>
                <a:latin typeface="Aptos"/>
              </a:defRPr>
            </a:pPr>
            <a:r>
              <a:t>RIVERBEND LIBRARY NETWORK  /  DIRECTORS' DECISION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566928"/>
            <a:ext cx="10972800" cy="566928"/>
          </a:xfrm>
          <a:prstGeom prst="rect">
            <a:avLst/>
          </a:prstGeom>
          <a:noFill/>
        </p:spPr>
        <p:txBody>
          <a:bodyPr wrap="none" lIns="54864" rIns="54864" tIns="36576">
            <a:spAutoFit/>
          </a:bodyPr>
          <a:lstStyle/>
          <a:p>
            <a:pPr>
              <a:spcAft>
                <a:spcPts val="500"/>
              </a:spcAft>
              <a:defRPr sz="2700" b="1">
                <a:solidFill>
                  <a:srgbClr val="172B4D"/>
                </a:solidFill>
                <a:latin typeface="Aptos"/>
              </a:defRPr>
            </a:pPr>
            <a:r>
              <a:t>What the records show — and what they do not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6473952"/>
            <a:ext cx="11155680" cy="10972"/>
          </a:xfrm>
          <a:prstGeom prst="rect">
            <a:avLst/>
          </a:prstGeom>
          <a:solidFill>
            <a:srgbClr val="DCE2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6510528"/>
            <a:ext cx="9144000" cy="182880"/>
          </a:xfrm>
          <a:prstGeom prst="rect">
            <a:avLst/>
          </a:prstGeom>
          <a:noFill/>
        </p:spPr>
        <p:txBody>
          <a:bodyPr wrap="none" lIns="54864" rIns="54864" tIns="36576">
            <a:spAutoFit/>
          </a:bodyPr>
          <a:lstStyle/>
          <a:p>
            <a:pPr>
              <a:spcAft>
                <a:spcPts val="500"/>
              </a:spcAft>
              <a:defRPr sz="900" b="0">
                <a:solidFill>
                  <a:srgbClr val="5D6C7C"/>
                </a:solidFill>
                <a:latin typeface="Aptos"/>
              </a:defRPr>
            </a:pPr>
            <a:r>
              <a:t>Decision brief • Supplied materials only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972800" y="6492240"/>
            <a:ext cx="640080" cy="201168"/>
          </a:xfrm>
          <a:prstGeom prst="rect">
            <a:avLst/>
          </a:prstGeom>
          <a:noFill/>
        </p:spPr>
        <p:txBody>
          <a:bodyPr wrap="none" lIns="54864" rIns="54864" tIns="36576">
            <a:spAutoFit/>
          </a:bodyPr>
          <a:lstStyle/>
          <a:p>
            <a:pPr>
              <a:spcAft>
                <a:spcPts val="500"/>
              </a:spcAft>
              <a:defRPr sz="900" b="1">
                <a:solidFill>
                  <a:srgbClr val="5D6C7C"/>
                </a:solidFill>
                <a:latin typeface="Aptos"/>
              </a:defRPr>
            </a:pPr>
            <a:r>
              <a:t>02/06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1508760"/>
            <a:ext cx="3429000" cy="1143000"/>
          </a:xfrm>
          <a:prstGeom prst="roundRect">
            <a:avLst>
              <a:gd name="adj" fmla="val 8000"/>
            </a:avLst>
          </a:prstGeom>
          <a:solidFill>
            <a:srgbClr val="F2F6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04671" y="1627632"/>
            <a:ext cx="914400" cy="457200"/>
          </a:xfrm>
          <a:prstGeom prst="rect">
            <a:avLst/>
          </a:prstGeom>
          <a:noFill/>
        </p:spPr>
        <p:txBody>
          <a:bodyPr wrap="none" lIns="54864" rIns="54864" tIns="36576">
            <a:spAutoFit/>
          </a:bodyPr>
          <a:lstStyle/>
          <a:p>
            <a:pPr>
              <a:spcAft>
                <a:spcPts val="500"/>
              </a:spcAft>
              <a:defRPr sz="2700" b="1">
                <a:solidFill>
                  <a:srgbClr val="172B4D"/>
                </a:solidFill>
                <a:latin typeface="Aptos"/>
              </a:defRPr>
            </a:pPr>
            <a:r>
              <a:t>12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64208" y="1664208"/>
            <a:ext cx="2212848" cy="566928"/>
          </a:xfrm>
          <a:prstGeom prst="rect">
            <a:avLst/>
          </a:prstGeom>
          <a:noFill/>
        </p:spPr>
        <p:txBody>
          <a:bodyPr wrap="none" lIns="54864" rIns="54864" tIns="36576">
            <a:spAutoFit/>
          </a:bodyPr>
          <a:lstStyle/>
          <a:p>
            <a:pPr>
              <a:spcAft>
                <a:spcPts val="500"/>
              </a:spcAft>
              <a:defRPr sz="1300" b="1">
                <a:solidFill>
                  <a:srgbClr val="222C38"/>
                </a:solidFill>
                <a:latin typeface="Aptos"/>
              </a:defRPr>
            </a:pPr>
            <a:r>
              <a:t>Saturdays in each Eastfield year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434840" y="1508760"/>
            <a:ext cx="3429000" cy="1143000"/>
          </a:xfrm>
          <a:prstGeom prst="roundRect">
            <a:avLst>
              <a:gd name="adj" fmla="val 8000"/>
            </a:avLst>
          </a:prstGeom>
          <a:solidFill>
            <a:srgbClr val="F2F6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599432" y="1627632"/>
            <a:ext cx="914400" cy="457200"/>
          </a:xfrm>
          <a:prstGeom prst="rect">
            <a:avLst/>
          </a:prstGeom>
          <a:noFill/>
        </p:spPr>
        <p:txBody>
          <a:bodyPr wrap="none" lIns="54864" rIns="54864" tIns="36576">
            <a:spAutoFit/>
          </a:bodyPr>
          <a:lstStyle/>
          <a:p>
            <a:pPr>
              <a:spcAft>
                <a:spcPts val="500"/>
              </a:spcAft>
              <a:defRPr sz="2700" b="1">
                <a:solidFill>
                  <a:srgbClr val="172B4D"/>
                </a:solidFill>
                <a:latin typeface="Aptos"/>
              </a:defRPr>
            </a:pPr>
            <a:r>
              <a:t>276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58968" y="1664208"/>
            <a:ext cx="2212848" cy="566928"/>
          </a:xfrm>
          <a:prstGeom prst="rect">
            <a:avLst/>
          </a:prstGeom>
          <a:noFill/>
        </p:spPr>
        <p:txBody>
          <a:bodyPr wrap="none" lIns="54864" rIns="54864" tIns="36576">
            <a:spAutoFit/>
          </a:bodyPr>
          <a:lstStyle/>
          <a:p>
            <a:pPr>
              <a:spcAft>
                <a:spcPts val="500"/>
              </a:spcAft>
              <a:defRPr sz="1300" b="1">
                <a:solidFill>
                  <a:srgbClr val="222C38"/>
                </a:solidFill>
                <a:latin typeface="Aptos"/>
              </a:defRPr>
            </a:pPr>
            <a:r>
              <a:t>2025 mean recorded visits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229600" y="1508760"/>
            <a:ext cx="3429000" cy="1143000"/>
          </a:xfrm>
          <a:prstGeom prst="roundRect">
            <a:avLst>
              <a:gd name="adj" fmla="val 8000"/>
            </a:avLst>
          </a:prstGeom>
          <a:solidFill>
            <a:srgbClr val="F2F6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94192" y="1627632"/>
            <a:ext cx="914400" cy="457200"/>
          </a:xfrm>
          <a:prstGeom prst="rect">
            <a:avLst/>
          </a:prstGeom>
          <a:noFill/>
        </p:spPr>
        <p:txBody>
          <a:bodyPr wrap="none" lIns="54864" rIns="54864" tIns="36576">
            <a:spAutoFit/>
          </a:bodyPr>
          <a:lstStyle/>
          <a:p>
            <a:pPr>
              <a:spcAft>
                <a:spcPts val="500"/>
              </a:spcAft>
              <a:defRPr sz="2700" b="1">
                <a:solidFill>
                  <a:srgbClr val="172B4D"/>
                </a:solidFill>
                <a:latin typeface="Aptos"/>
              </a:defRPr>
            </a:pPr>
            <a:r>
              <a:t>318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253728" y="1664208"/>
            <a:ext cx="2212848" cy="566928"/>
          </a:xfrm>
          <a:prstGeom prst="rect">
            <a:avLst/>
          </a:prstGeom>
          <a:noFill/>
        </p:spPr>
        <p:txBody>
          <a:bodyPr wrap="none" lIns="54864" rIns="54864" tIns="36576">
            <a:spAutoFit/>
          </a:bodyPr>
          <a:lstStyle/>
          <a:p>
            <a:pPr>
              <a:spcAft>
                <a:spcPts val="500"/>
              </a:spcAft>
              <a:defRPr sz="1300" b="1">
                <a:solidFill>
                  <a:srgbClr val="222C38"/>
                </a:solidFill>
                <a:latin typeface="Aptos"/>
              </a:defRPr>
            </a:pPr>
            <a:r>
              <a:t>2026 mean recorded visits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2971800"/>
            <a:ext cx="5212080" cy="384048"/>
          </a:xfrm>
          <a:prstGeom prst="rect">
            <a:avLst/>
          </a:prstGeom>
          <a:noFill/>
        </p:spPr>
        <p:txBody>
          <a:bodyPr wrap="none" lIns="54864" rIns="54864" tIns="36576">
            <a:spAutoFit/>
          </a:bodyPr>
          <a:lstStyle/>
          <a:p>
            <a:pPr>
              <a:spcAft>
                <a:spcPts val="500"/>
              </a:spcAft>
              <a:defRPr sz="1600" b="1">
                <a:solidFill>
                  <a:srgbClr val="19807D"/>
                </a:solidFill>
                <a:latin typeface="Aptos"/>
              </a:defRPr>
            </a:pPr>
            <a:r>
              <a:t>Descriptive difference in raw records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31520" y="3401568"/>
            <a:ext cx="5212080" cy="658368"/>
          </a:xfrm>
          <a:prstGeom prst="rect">
            <a:avLst/>
          </a:prstGeom>
          <a:noFill/>
        </p:spPr>
        <p:txBody>
          <a:bodyPr wrap="none" lIns="54864" rIns="54864" tIns="36576">
            <a:spAutoFit/>
          </a:bodyPr>
          <a:lstStyle/>
          <a:p>
            <a:pPr>
              <a:spcAft>
                <a:spcPts val="500"/>
              </a:spcAft>
              <a:defRPr sz="2400" b="1">
                <a:solidFill>
                  <a:srgbClr val="172B4D"/>
                </a:solidFill>
                <a:latin typeface="Aptos"/>
              </a:defRPr>
            </a:pPr>
            <a:r>
              <a:t>+42 visits per Saturday  |  +15.2%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31520" y="4160520"/>
            <a:ext cx="5166360" cy="1051560"/>
          </a:xfrm>
          <a:prstGeom prst="rect">
            <a:avLst/>
          </a:prstGeom>
          <a:noFill/>
        </p:spPr>
        <p:txBody>
          <a:bodyPr wrap="none" lIns="54864" rIns="54864" tIns="36576">
            <a:spAutoFit/>
          </a:bodyPr>
          <a:lstStyle/>
          <a:p>
            <a:pPr>
              <a:spcAft>
                <a:spcPts val="500"/>
              </a:spcAft>
              <a:defRPr sz="1600" b="0">
                <a:solidFill>
                  <a:srgbClr val="222C38"/>
                </a:solidFill>
                <a:latin typeface="Aptos"/>
              </a:defRPr>
            </a:pPr>
            <a:r>
              <a:t>This is a difference between recorded averages, not an estimate of the effect of Saturday opening.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309360" y="2926080"/>
            <a:ext cx="5166360" cy="2423160"/>
          </a:xfrm>
          <a:prstGeom prst="roundRect">
            <a:avLst>
              <a:gd name="adj" fmla="val 8000"/>
            </a:avLst>
          </a:prstGeom>
          <a:solidFill>
            <a:srgbClr val="FC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583680" y="3182112"/>
            <a:ext cx="4526280" cy="320040"/>
          </a:xfrm>
          <a:prstGeom prst="rect">
            <a:avLst/>
          </a:prstGeom>
          <a:noFill/>
        </p:spPr>
        <p:txBody>
          <a:bodyPr wrap="none" lIns="54864" rIns="54864" tIns="36576">
            <a:spAutoFit/>
          </a:bodyPr>
          <a:lstStyle/>
          <a:p>
            <a:pPr>
              <a:spcAft>
                <a:spcPts val="500"/>
              </a:spcAft>
              <a:defRPr sz="1200" b="1">
                <a:solidFill>
                  <a:srgbClr val="AE4C43"/>
                </a:solidFill>
                <a:latin typeface="Aptos"/>
              </a:defRPr>
            </a:pPr>
            <a:r>
              <a:t>INTERPRETATION LIMIT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583680" y="3611880"/>
            <a:ext cx="4526280" cy="1371600"/>
          </a:xfrm>
          <a:prstGeom prst="rect">
            <a:avLst/>
          </a:prstGeom>
          <a:noFill/>
        </p:spPr>
        <p:txBody>
          <a:bodyPr wrap="none" lIns="54864" rIns="54864" tIns="36576">
            <a:spAutoFit/>
          </a:bodyPr>
          <a:lstStyle/>
          <a:p>
            <a:pPr>
              <a:spcAft>
                <a:spcPts val="500"/>
              </a:spcAft>
              <a:defRPr sz="1700" b="0">
                <a:solidFill>
                  <a:srgbClr val="222C38"/>
                </a:solidFill>
                <a:latin typeface="Aptos"/>
              </a:defRPr>
            </a:pPr>
            <a:r>
              <a:t>The door counter was replaced on 3 March 2026. With no calibration bridge, the two years may not be measured on the same basis.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31520" y="5623560"/>
            <a:ext cx="10515600" cy="411480"/>
          </a:xfrm>
          <a:prstGeom prst="rect">
            <a:avLst/>
          </a:prstGeom>
          <a:noFill/>
        </p:spPr>
        <p:txBody>
          <a:bodyPr wrap="none" lIns="54864" rIns="54864" tIns="36576">
            <a:spAutoFit/>
          </a:bodyPr>
          <a:lstStyle/>
          <a:p>
            <a:pPr>
              <a:spcAft>
                <a:spcPts val="500"/>
              </a:spcAft>
              <a:defRPr sz="1400" b="0">
                <a:solidFill>
                  <a:srgbClr val="5D6C7C"/>
                </a:solidFill>
                <a:latin typeface="Aptos"/>
              </a:defRPr>
            </a:pPr>
            <a:r>
              <a:t>No causal claim is justified; this is one branch's incomplete before/after record.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118872"/>
          </a:xfrm>
          <a:prstGeom prst="rect">
            <a:avLst/>
          </a:prstGeom>
          <a:solidFill>
            <a:srgbClr val="19807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56032"/>
            <a:ext cx="10972800" cy="228600"/>
          </a:xfrm>
          <a:prstGeom prst="rect">
            <a:avLst/>
          </a:prstGeom>
          <a:noFill/>
        </p:spPr>
        <p:txBody>
          <a:bodyPr wrap="none" lIns="54864" rIns="54864" tIns="36576">
            <a:spAutoFit/>
          </a:bodyPr>
          <a:lstStyle/>
          <a:p>
            <a:pPr>
              <a:spcAft>
                <a:spcPts val="500"/>
              </a:spcAft>
              <a:defRPr sz="1000" b="1">
                <a:solidFill>
                  <a:srgbClr val="5D6C7C"/>
                </a:solidFill>
                <a:latin typeface="Aptos"/>
              </a:defRPr>
            </a:pPr>
            <a:r>
              <a:t>RIVERBEND LIBRARY NETWORK  /  DIRECTORS' DECISION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566928"/>
            <a:ext cx="10972800" cy="566928"/>
          </a:xfrm>
          <a:prstGeom prst="rect">
            <a:avLst/>
          </a:prstGeom>
          <a:noFill/>
        </p:spPr>
        <p:txBody>
          <a:bodyPr wrap="none" lIns="54864" rIns="54864" tIns="36576">
            <a:spAutoFit/>
          </a:bodyPr>
          <a:lstStyle/>
          <a:p>
            <a:pPr>
              <a:spcAft>
                <a:spcPts val="500"/>
              </a:spcAft>
              <a:defRPr sz="2700" b="1">
                <a:solidFill>
                  <a:srgbClr val="172B4D"/>
                </a:solidFill>
                <a:latin typeface="Aptos"/>
              </a:defRPr>
            </a:pPr>
            <a:r>
              <a:t>Three gaps block an all-branch decision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6473952"/>
            <a:ext cx="11155680" cy="10972"/>
          </a:xfrm>
          <a:prstGeom prst="rect">
            <a:avLst/>
          </a:prstGeom>
          <a:solidFill>
            <a:srgbClr val="DCE2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6510528"/>
            <a:ext cx="9144000" cy="182880"/>
          </a:xfrm>
          <a:prstGeom prst="rect">
            <a:avLst/>
          </a:prstGeom>
          <a:noFill/>
        </p:spPr>
        <p:txBody>
          <a:bodyPr wrap="none" lIns="54864" rIns="54864" tIns="36576">
            <a:spAutoFit/>
          </a:bodyPr>
          <a:lstStyle/>
          <a:p>
            <a:pPr>
              <a:spcAft>
                <a:spcPts val="500"/>
              </a:spcAft>
              <a:defRPr sz="900" b="0">
                <a:solidFill>
                  <a:srgbClr val="5D6C7C"/>
                </a:solidFill>
                <a:latin typeface="Aptos"/>
              </a:defRPr>
            </a:pPr>
            <a:r>
              <a:t>Decision brief • Supplied materials only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972800" y="6492240"/>
            <a:ext cx="640080" cy="201168"/>
          </a:xfrm>
          <a:prstGeom prst="rect">
            <a:avLst/>
          </a:prstGeom>
          <a:noFill/>
        </p:spPr>
        <p:txBody>
          <a:bodyPr wrap="none" lIns="54864" rIns="54864" tIns="36576">
            <a:spAutoFit/>
          </a:bodyPr>
          <a:lstStyle/>
          <a:p>
            <a:pPr>
              <a:spcAft>
                <a:spcPts val="500"/>
              </a:spcAft>
              <a:defRPr sz="900" b="1">
                <a:solidFill>
                  <a:srgbClr val="5D6C7C"/>
                </a:solidFill>
                <a:latin typeface="Aptos"/>
              </a:defRPr>
            </a:pPr>
            <a:r>
              <a:t>03/06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85800" y="1508760"/>
            <a:ext cx="2057400" cy="1051560"/>
          </a:xfrm>
          <a:prstGeom prst="roundRect">
            <a:avLst>
              <a:gd name="adj" fmla="val 8000"/>
            </a:avLst>
          </a:prstGeom>
          <a:solidFill>
            <a:srgbClr val="172B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68680" y="1819656"/>
            <a:ext cx="1691640" cy="320040"/>
          </a:xfrm>
          <a:prstGeom prst="rect">
            <a:avLst/>
          </a:prstGeom>
          <a:noFill/>
        </p:spPr>
        <p:txBody>
          <a:bodyPr wrap="none" lIns="54864" rIns="54864" tIns="36576">
            <a:spAutoFit/>
          </a:bodyPr>
          <a:lstStyle/>
          <a:p>
            <a:pPr>
              <a:spcAft>
                <a:spcPts val="500"/>
              </a:spcAft>
              <a:defRPr sz="1300" b="1">
                <a:solidFill>
                  <a:srgbClr val="FFFFFF"/>
                </a:solidFill>
                <a:latin typeface="Aptos"/>
              </a:defRPr>
            </a:pPr>
            <a:r>
              <a:t>MEASUREMENT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2971800" y="1508760"/>
            <a:ext cx="8366760" cy="1051560"/>
          </a:xfrm>
          <a:prstGeom prst="roundRect">
            <a:avLst>
              <a:gd name="adj" fmla="val 8000"/>
            </a:avLst>
          </a:prstGeom>
          <a:solidFill>
            <a:srgbClr val="F2F6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246120" y="1673351"/>
            <a:ext cx="7772400" cy="713232"/>
          </a:xfrm>
          <a:prstGeom prst="rect">
            <a:avLst/>
          </a:prstGeom>
          <a:noFill/>
        </p:spPr>
        <p:txBody>
          <a:bodyPr wrap="none" lIns="54864" rIns="54864" tIns="36576">
            <a:spAutoFit/>
          </a:bodyPr>
          <a:lstStyle/>
          <a:p>
            <a:pPr>
              <a:spcAft>
                <a:spcPts val="500"/>
              </a:spcAft>
              <a:defRPr sz="1600" b="0">
                <a:solidFill>
                  <a:srgbClr val="222C38"/>
                </a:solidFill>
                <a:latin typeface="Aptos"/>
              </a:defRPr>
            </a:pPr>
            <a:r>
              <a:t>Counter changed 3 Mar 2026; no calibration bridge. Visit growth is not attributable to extended hours.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85800" y="2926080"/>
            <a:ext cx="2057400" cy="1051560"/>
          </a:xfrm>
          <a:prstGeom prst="roundRect">
            <a:avLst>
              <a:gd name="adj" fmla="val 8000"/>
            </a:avLst>
          </a:prstGeom>
          <a:solidFill>
            <a:srgbClr val="172B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68680" y="3236976"/>
            <a:ext cx="1691640" cy="320040"/>
          </a:xfrm>
          <a:prstGeom prst="rect">
            <a:avLst/>
          </a:prstGeom>
          <a:noFill/>
        </p:spPr>
        <p:txBody>
          <a:bodyPr wrap="none" lIns="54864" rIns="54864" tIns="36576">
            <a:spAutoFit/>
          </a:bodyPr>
          <a:lstStyle/>
          <a:p>
            <a:pPr>
              <a:spcAft>
                <a:spcPts val="500"/>
              </a:spcAft>
              <a:defRPr sz="1300" b="1">
                <a:solidFill>
                  <a:srgbClr val="FFFFFF"/>
                </a:solidFill>
                <a:latin typeface="Aptos"/>
              </a:defRPr>
            </a:pPr>
            <a:r>
              <a:t>COVERAGE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2971800" y="2926080"/>
            <a:ext cx="8366760" cy="1051560"/>
          </a:xfrm>
          <a:prstGeom prst="roundRect">
            <a:avLst>
              <a:gd name="adj" fmla="val 8000"/>
            </a:avLst>
          </a:prstGeom>
          <a:solidFill>
            <a:srgbClr val="F2F6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3246120" y="3090672"/>
            <a:ext cx="7772400" cy="713232"/>
          </a:xfrm>
          <a:prstGeom prst="rect">
            <a:avLst/>
          </a:prstGeom>
          <a:noFill/>
        </p:spPr>
        <p:txBody>
          <a:bodyPr wrap="none" lIns="54864" rIns="54864" tIns="36576">
            <a:spAutoFit/>
          </a:bodyPr>
          <a:lstStyle/>
          <a:p>
            <a:pPr>
              <a:spcAft>
                <a:spcPts val="500"/>
              </a:spcAft>
              <a:defRPr sz="1200" b="0">
                <a:solidFill>
                  <a:srgbClr val="222C38"/>
                </a:solidFill>
                <a:latin typeface="Aptos"/>
              </a:defRPr>
            </a:pPr>
            <a:r>
              <a:t>Westbank's visit data are missing. Eastfield is the only branch with a usable 2025/2026 Saturday series.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85800" y="4343400"/>
            <a:ext cx="2057400" cy="1051560"/>
          </a:xfrm>
          <a:prstGeom prst="roundRect">
            <a:avLst>
              <a:gd name="adj" fmla="val 8000"/>
            </a:avLst>
          </a:prstGeom>
          <a:solidFill>
            <a:srgbClr val="19807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68680" y="4654296"/>
            <a:ext cx="1691640" cy="320040"/>
          </a:xfrm>
          <a:prstGeom prst="rect">
            <a:avLst/>
          </a:prstGeom>
          <a:noFill/>
        </p:spPr>
        <p:txBody>
          <a:bodyPr wrap="none" lIns="54864" rIns="54864" tIns="36576">
            <a:spAutoFit/>
          </a:bodyPr>
          <a:lstStyle/>
          <a:p>
            <a:pPr>
              <a:spcAft>
                <a:spcPts val="500"/>
              </a:spcAft>
              <a:defRPr sz="1300" b="1">
                <a:solidFill>
                  <a:srgbClr val="FFFFFF"/>
                </a:solidFill>
                <a:latin typeface="Aptos"/>
              </a:defRPr>
            </a:pPr>
            <a:r>
              <a:t>ECONOMICS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2971800" y="4343400"/>
            <a:ext cx="8366760" cy="1051560"/>
          </a:xfrm>
          <a:prstGeom prst="roundRect">
            <a:avLst>
              <a:gd name="adj" fmla="val 8000"/>
            </a:avLst>
          </a:prstGeom>
          <a:solidFill>
            <a:srgbClr val="F2F6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3246120" y="4507992"/>
            <a:ext cx="7772400" cy="713232"/>
          </a:xfrm>
          <a:prstGeom prst="rect">
            <a:avLst/>
          </a:prstGeom>
          <a:noFill/>
        </p:spPr>
        <p:txBody>
          <a:bodyPr wrap="none" lIns="54864" rIns="54864" tIns="36576">
            <a:spAutoFit/>
          </a:bodyPr>
          <a:lstStyle/>
          <a:p>
            <a:pPr>
              <a:spcAft>
                <a:spcPts val="500"/>
              </a:spcAft>
              <a:defRPr sz="1400" b="0">
                <a:solidFill>
                  <a:srgbClr val="222C38"/>
                </a:solidFill>
                <a:latin typeface="Aptos"/>
              </a:defRPr>
            </a:pPr>
            <a:r>
              <a:t>Known incremental pilot staffing costs: Eastfield $2,880; Westbank $3,720. Combined: $6,600. Network-wide expansion cost remains unknown.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31520" y="5897880"/>
            <a:ext cx="10698480" cy="274320"/>
          </a:xfrm>
          <a:prstGeom prst="rect">
            <a:avLst/>
          </a:prstGeom>
          <a:noFill/>
        </p:spPr>
        <p:txBody>
          <a:bodyPr wrap="none" lIns="54864" rIns="54864" tIns="36576">
            <a:spAutoFit/>
          </a:bodyPr>
          <a:lstStyle/>
          <a:p>
            <a:pPr>
              <a:spcAft>
                <a:spcPts val="500"/>
              </a:spcAft>
              <a:defRPr sz="1200" b="1">
                <a:solidFill>
                  <a:srgbClr val="222C38"/>
                </a:solidFill>
                <a:latin typeface="Aptos"/>
              </a:defRPr>
            </a:pPr>
            <a:r>
              <a:t>Westbank visit data and Eastfield counter calibration remain missing; no value-per-visit assumption or expansion budget is available.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118872"/>
          </a:xfrm>
          <a:prstGeom prst="rect">
            <a:avLst/>
          </a:prstGeom>
          <a:solidFill>
            <a:srgbClr val="19807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56032"/>
            <a:ext cx="10972800" cy="228600"/>
          </a:xfrm>
          <a:prstGeom prst="rect">
            <a:avLst/>
          </a:prstGeom>
          <a:noFill/>
        </p:spPr>
        <p:txBody>
          <a:bodyPr wrap="none" lIns="54864" rIns="54864" tIns="36576">
            <a:spAutoFit/>
          </a:bodyPr>
          <a:lstStyle/>
          <a:p>
            <a:pPr>
              <a:spcAft>
                <a:spcPts val="500"/>
              </a:spcAft>
              <a:defRPr sz="1000" b="1">
                <a:solidFill>
                  <a:srgbClr val="5D6C7C"/>
                </a:solidFill>
                <a:latin typeface="Aptos"/>
              </a:defRPr>
            </a:pPr>
            <a:r>
              <a:t>RIVERBEND LIBRARY NETWORK  /  DIRECTORS' DECISION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566928"/>
            <a:ext cx="10972800" cy="566928"/>
          </a:xfrm>
          <a:prstGeom prst="rect">
            <a:avLst/>
          </a:prstGeom>
          <a:noFill/>
        </p:spPr>
        <p:txBody>
          <a:bodyPr wrap="none" lIns="54864" rIns="54864" tIns="36576">
            <a:spAutoFit/>
          </a:bodyPr>
          <a:lstStyle/>
          <a:p>
            <a:pPr>
              <a:spcAft>
                <a:spcPts val="500"/>
              </a:spcAft>
              <a:defRPr sz="2700" b="1">
                <a:solidFill>
                  <a:srgbClr val="172B4D"/>
                </a:solidFill>
                <a:latin typeface="Aptos"/>
              </a:defRPr>
            </a:pPr>
            <a:r>
              <a:t>Choose the option that buys decision-quality evidence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6473952"/>
            <a:ext cx="11155680" cy="10972"/>
          </a:xfrm>
          <a:prstGeom prst="rect">
            <a:avLst/>
          </a:prstGeom>
          <a:solidFill>
            <a:srgbClr val="DCE2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6510528"/>
            <a:ext cx="9144000" cy="182880"/>
          </a:xfrm>
          <a:prstGeom prst="rect">
            <a:avLst/>
          </a:prstGeom>
          <a:noFill/>
        </p:spPr>
        <p:txBody>
          <a:bodyPr wrap="none" lIns="54864" rIns="54864" tIns="36576">
            <a:spAutoFit/>
          </a:bodyPr>
          <a:lstStyle/>
          <a:p>
            <a:pPr>
              <a:spcAft>
                <a:spcPts val="500"/>
              </a:spcAft>
              <a:defRPr sz="900" b="0">
                <a:solidFill>
                  <a:srgbClr val="5D6C7C"/>
                </a:solidFill>
                <a:latin typeface="Aptos"/>
              </a:defRPr>
            </a:pPr>
            <a:r>
              <a:t>Decision brief • Supplied materials only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972800" y="6492240"/>
            <a:ext cx="640080" cy="201168"/>
          </a:xfrm>
          <a:prstGeom prst="rect">
            <a:avLst/>
          </a:prstGeom>
          <a:noFill/>
        </p:spPr>
        <p:txBody>
          <a:bodyPr wrap="none" lIns="54864" rIns="54864" tIns="36576">
            <a:spAutoFit/>
          </a:bodyPr>
          <a:lstStyle/>
          <a:p>
            <a:pPr>
              <a:spcAft>
                <a:spcPts val="500"/>
              </a:spcAft>
              <a:defRPr sz="900" b="1">
                <a:solidFill>
                  <a:srgbClr val="5D6C7C"/>
                </a:solidFill>
                <a:latin typeface="Aptos"/>
              </a:defRPr>
            </a:pPr>
            <a:r>
              <a:t>04/06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1600200"/>
            <a:ext cx="3429000" cy="3474720"/>
          </a:xfrm>
          <a:prstGeom prst="roundRect">
            <a:avLst>
              <a:gd name="adj" fmla="val 8000"/>
            </a:avLst>
          </a:prstGeom>
          <a:solidFill>
            <a:srgbClr val="F2F6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640080" y="1600200"/>
            <a:ext cx="3429000" cy="146304"/>
          </a:xfrm>
          <a:prstGeom prst="rect">
            <a:avLst/>
          </a:prstGeom>
          <a:solidFill>
            <a:srgbClr val="AE4C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41247" y="1920240"/>
            <a:ext cx="2971800" cy="502920"/>
          </a:xfrm>
          <a:prstGeom prst="rect">
            <a:avLst/>
          </a:prstGeom>
          <a:noFill/>
        </p:spPr>
        <p:txBody>
          <a:bodyPr wrap="none" lIns="54864" rIns="54864" tIns="36576">
            <a:spAutoFit/>
          </a:bodyPr>
          <a:lstStyle/>
          <a:p>
            <a:pPr>
              <a:spcAft>
                <a:spcPts val="500"/>
              </a:spcAft>
              <a:defRPr sz="1500" b="1">
                <a:solidFill>
                  <a:srgbClr val="172B4D"/>
                </a:solidFill>
                <a:latin typeface="Aptos"/>
              </a:defRPr>
            </a:pPr>
            <a:r>
              <a:t>EXTEND TO ALL BRANCHES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41247" y="2606040"/>
            <a:ext cx="2926080" cy="384048"/>
          </a:xfrm>
          <a:prstGeom prst="rect">
            <a:avLst/>
          </a:prstGeom>
          <a:noFill/>
        </p:spPr>
        <p:txBody>
          <a:bodyPr wrap="none" lIns="54864" rIns="54864" tIns="36576">
            <a:spAutoFit/>
          </a:bodyPr>
          <a:lstStyle/>
          <a:p>
            <a:pPr>
              <a:spcAft>
                <a:spcPts val="500"/>
              </a:spcAft>
              <a:defRPr sz="1300" b="1">
                <a:solidFill>
                  <a:srgbClr val="AE4C43"/>
                </a:solidFill>
                <a:latin typeface="Aptos"/>
              </a:defRPr>
            </a:pPr>
            <a:r>
              <a:t>NOT YET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41247" y="3154680"/>
            <a:ext cx="2926080" cy="1325880"/>
          </a:xfrm>
          <a:prstGeom prst="rect">
            <a:avLst/>
          </a:prstGeom>
          <a:noFill/>
        </p:spPr>
        <p:txBody>
          <a:bodyPr wrap="none" lIns="54864" rIns="54864" tIns="36576">
            <a:spAutoFit/>
          </a:bodyPr>
          <a:lstStyle/>
          <a:p>
            <a:pPr>
              <a:spcAft>
                <a:spcPts val="500"/>
              </a:spcAft>
              <a:defRPr sz="1600" b="0">
                <a:solidFill>
                  <a:srgbClr val="222C38"/>
                </a:solidFill>
                <a:latin typeface="Aptos"/>
              </a:defRPr>
            </a:pPr>
            <a:r>
              <a:t>Scale, costs and demand are not comparable; no approved budget.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434840" y="1600200"/>
            <a:ext cx="3429000" cy="3474720"/>
          </a:xfrm>
          <a:prstGeom prst="roundRect">
            <a:avLst>
              <a:gd name="adj" fmla="val 8000"/>
            </a:avLst>
          </a:prstGeom>
          <a:solidFill>
            <a:srgbClr val="F2F6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4434840" y="1600200"/>
            <a:ext cx="3429000" cy="146304"/>
          </a:xfrm>
          <a:prstGeom prst="rect">
            <a:avLst/>
          </a:prstGeom>
          <a:solidFill>
            <a:srgbClr val="19807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636008" y="1920240"/>
            <a:ext cx="2971800" cy="502920"/>
          </a:xfrm>
          <a:prstGeom prst="rect">
            <a:avLst/>
          </a:prstGeom>
          <a:noFill/>
        </p:spPr>
        <p:txBody>
          <a:bodyPr wrap="none" lIns="54864" rIns="54864" tIns="36576">
            <a:spAutoFit/>
          </a:bodyPr>
          <a:lstStyle/>
          <a:p>
            <a:pPr>
              <a:spcAft>
                <a:spcPts val="500"/>
              </a:spcAft>
              <a:defRPr sz="1500" b="1">
                <a:solidFill>
                  <a:srgbClr val="172B4D"/>
                </a:solidFill>
                <a:latin typeface="Aptos"/>
              </a:defRPr>
            </a:pPr>
            <a:r>
              <a:t>CONTINUE A BOUNDED PILOT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636008" y="2606040"/>
            <a:ext cx="2926080" cy="384048"/>
          </a:xfrm>
          <a:prstGeom prst="rect">
            <a:avLst/>
          </a:prstGeom>
          <a:noFill/>
        </p:spPr>
        <p:txBody>
          <a:bodyPr wrap="none" lIns="54864" rIns="54864" tIns="36576">
            <a:spAutoFit/>
          </a:bodyPr>
          <a:lstStyle/>
          <a:p>
            <a:pPr>
              <a:spcAft>
                <a:spcPts val="500"/>
              </a:spcAft>
              <a:defRPr sz="1300" b="1">
                <a:solidFill>
                  <a:srgbClr val="19807D"/>
                </a:solidFill>
                <a:latin typeface="Aptos"/>
              </a:defRPr>
            </a:pPr>
            <a:r>
              <a:t>RECOMMENDED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636008" y="3154680"/>
            <a:ext cx="2926080" cy="1325880"/>
          </a:xfrm>
          <a:prstGeom prst="rect">
            <a:avLst/>
          </a:prstGeom>
          <a:noFill/>
        </p:spPr>
        <p:txBody>
          <a:bodyPr wrap="none" lIns="54864" rIns="54864" tIns="36576">
            <a:spAutoFit/>
          </a:bodyPr>
          <a:lstStyle/>
          <a:p>
            <a:pPr>
              <a:spcAft>
                <a:spcPts val="500"/>
              </a:spcAft>
              <a:defRPr sz="1600" b="0">
                <a:solidFill>
                  <a:srgbClr val="222C38"/>
                </a:solidFill>
                <a:latin typeface="Aptos"/>
              </a:defRPr>
            </a:pPr>
            <a:r>
              <a:t>Collect comparable visits, actual staffing costs and a complete branch export.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229600" y="1600200"/>
            <a:ext cx="3429000" cy="3474720"/>
          </a:xfrm>
          <a:prstGeom prst="roundRect">
            <a:avLst>
              <a:gd name="adj" fmla="val 8000"/>
            </a:avLst>
          </a:prstGeom>
          <a:solidFill>
            <a:srgbClr val="F2F6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8229600" y="1600200"/>
            <a:ext cx="3429000" cy="146304"/>
          </a:xfrm>
          <a:prstGeom prst="rect">
            <a:avLst/>
          </a:prstGeom>
          <a:solidFill>
            <a:srgbClr val="5D6C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430768" y="1920240"/>
            <a:ext cx="2971800" cy="502920"/>
          </a:xfrm>
          <a:prstGeom prst="rect">
            <a:avLst/>
          </a:prstGeom>
          <a:noFill/>
        </p:spPr>
        <p:txBody>
          <a:bodyPr wrap="none" lIns="54864" rIns="54864" tIns="36576">
            <a:spAutoFit/>
          </a:bodyPr>
          <a:lstStyle/>
          <a:p>
            <a:pPr>
              <a:spcAft>
                <a:spcPts val="500"/>
              </a:spcAft>
              <a:defRPr sz="1500" b="1">
                <a:solidFill>
                  <a:srgbClr val="172B4D"/>
                </a:solidFill>
                <a:latin typeface="Aptos"/>
              </a:defRPr>
            </a:pPr>
            <a:r>
              <a:t>STOP THE PILOT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430768" y="2606040"/>
            <a:ext cx="2926080" cy="384048"/>
          </a:xfrm>
          <a:prstGeom prst="rect">
            <a:avLst/>
          </a:prstGeom>
          <a:noFill/>
        </p:spPr>
        <p:txBody>
          <a:bodyPr wrap="none" lIns="54864" rIns="54864" tIns="36576">
            <a:spAutoFit/>
          </a:bodyPr>
          <a:lstStyle/>
          <a:p>
            <a:pPr>
              <a:spcAft>
                <a:spcPts val="500"/>
              </a:spcAft>
              <a:defRPr sz="1300" b="1">
                <a:solidFill>
                  <a:srgbClr val="5D6C7C"/>
                </a:solidFill>
                <a:latin typeface="Aptos"/>
              </a:defRPr>
            </a:pPr>
            <a:r>
              <a:t>PREMATURE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430768" y="3154680"/>
            <a:ext cx="2926080" cy="1325880"/>
          </a:xfrm>
          <a:prstGeom prst="rect">
            <a:avLst/>
          </a:prstGeom>
          <a:noFill/>
        </p:spPr>
        <p:txBody>
          <a:bodyPr wrap="none" lIns="54864" rIns="54864" tIns="36576">
            <a:spAutoFit/>
          </a:bodyPr>
          <a:lstStyle/>
          <a:p>
            <a:pPr>
              <a:spcAft>
                <a:spcPts val="500"/>
              </a:spcAft>
              <a:defRPr sz="1600" b="0">
                <a:solidFill>
                  <a:srgbClr val="222C38"/>
                </a:solidFill>
                <a:latin typeface="Aptos"/>
              </a:defRPr>
            </a:pPr>
            <a:r>
              <a:t>Would discard a chance to resolve material, fixable evidence gaps.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77240" y="5577840"/>
            <a:ext cx="10515600" cy="457200"/>
          </a:xfrm>
          <a:prstGeom prst="rect">
            <a:avLst/>
          </a:prstGeom>
          <a:noFill/>
        </p:spPr>
        <p:txBody>
          <a:bodyPr wrap="none" lIns="54864" rIns="54864" tIns="36576">
            <a:spAutoFit/>
          </a:bodyPr>
          <a:lstStyle/>
          <a:p>
            <a:pPr>
              <a:spcAft>
                <a:spcPts val="500"/>
              </a:spcAft>
              <a:defRPr sz="1600" b="1">
                <a:solidFill>
                  <a:srgbClr val="172B4D"/>
                </a:solidFill>
                <a:latin typeface="Aptos"/>
              </a:defRPr>
            </a:pPr>
            <a:r>
              <a:t>Do not turn a measurement break and missing cost data into a permanent commitment.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118872"/>
          </a:xfrm>
          <a:prstGeom prst="rect">
            <a:avLst/>
          </a:prstGeom>
          <a:solidFill>
            <a:srgbClr val="19807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56032"/>
            <a:ext cx="10972800" cy="228600"/>
          </a:xfrm>
          <a:prstGeom prst="rect">
            <a:avLst/>
          </a:prstGeom>
          <a:noFill/>
        </p:spPr>
        <p:txBody>
          <a:bodyPr wrap="none" lIns="54864" rIns="54864" tIns="36576">
            <a:spAutoFit/>
          </a:bodyPr>
          <a:lstStyle/>
          <a:p>
            <a:pPr>
              <a:spcAft>
                <a:spcPts val="500"/>
              </a:spcAft>
              <a:defRPr sz="1000" b="1">
                <a:solidFill>
                  <a:srgbClr val="5D6C7C"/>
                </a:solidFill>
                <a:latin typeface="Aptos"/>
              </a:defRPr>
            </a:pPr>
            <a:r>
              <a:t>RIVERBEND LIBRARY NETWORK  /  DIRECTORS' DECISION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566928"/>
            <a:ext cx="10972800" cy="566928"/>
          </a:xfrm>
          <a:prstGeom prst="rect">
            <a:avLst/>
          </a:prstGeom>
          <a:noFill/>
        </p:spPr>
        <p:txBody>
          <a:bodyPr wrap="none" lIns="54864" rIns="54864" tIns="36576">
            <a:spAutoFit/>
          </a:bodyPr>
          <a:lstStyle/>
          <a:p>
            <a:pPr>
              <a:spcAft>
                <a:spcPts val="500"/>
              </a:spcAft>
              <a:defRPr sz="2700" b="1">
                <a:solidFill>
                  <a:srgbClr val="172B4D"/>
                </a:solidFill>
                <a:latin typeface="Aptos"/>
              </a:defRPr>
            </a:pPr>
            <a:r>
              <a:t>Make the next pilot answer the decision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6473952"/>
            <a:ext cx="11155680" cy="10972"/>
          </a:xfrm>
          <a:prstGeom prst="rect">
            <a:avLst/>
          </a:prstGeom>
          <a:solidFill>
            <a:srgbClr val="DCE2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6510528"/>
            <a:ext cx="9144000" cy="182880"/>
          </a:xfrm>
          <a:prstGeom prst="rect">
            <a:avLst/>
          </a:prstGeom>
          <a:noFill/>
        </p:spPr>
        <p:txBody>
          <a:bodyPr wrap="none" lIns="54864" rIns="54864" tIns="36576">
            <a:spAutoFit/>
          </a:bodyPr>
          <a:lstStyle/>
          <a:p>
            <a:pPr>
              <a:spcAft>
                <a:spcPts val="500"/>
              </a:spcAft>
              <a:defRPr sz="900" b="0">
                <a:solidFill>
                  <a:srgbClr val="5D6C7C"/>
                </a:solidFill>
                <a:latin typeface="Aptos"/>
              </a:defRPr>
            </a:pPr>
            <a:r>
              <a:t>Decision brief • Supplied materials only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972800" y="6492240"/>
            <a:ext cx="640080" cy="201168"/>
          </a:xfrm>
          <a:prstGeom prst="rect">
            <a:avLst/>
          </a:prstGeom>
          <a:noFill/>
        </p:spPr>
        <p:txBody>
          <a:bodyPr wrap="none" lIns="54864" rIns="54864" tIns="36576">
            <a:spAutoFit/>
          </a:bodyPr>
          <a:lstStyle/>
          <a:p>
            <a:pPr>
              <a:spcAft>
                <a:spcPts val="500"/>
              </a:spcAft>
              <a:defRPr sz="900" b="1">
                <a:solidFill>
                  <a:srgbClr val="5D6C7C"/>
                </a:solidFill>
                <a:latin typeface="Aptos"/>
              </a:defRPr>
            </a:pPr>
            <a:r>
              <a:t>05/06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1417320"/>
            <a:ext cx="2971800" cy="365760"/>
          </a:xfrm>
          <a:prstGeom prst="rect">
            <a:avLst/>
          </a:prstGeom>
          <a:noFill/>
        </p:spPr>
        <p:txBody>
          <a:bodyPr wrap="none" lIns="54864" rIns="54864" tIns="36576">
            <a:spAutoFit/>
          </a:bodyPr>
          <a:lstStyle/>
          <a:p>
            <a:pPr>
              <a:spcAft>
                <a:spcPts val="500"/>
              </a:spcAft>
              <a:defRPr sz="1400" b="1">
                <a:solidFill>
                  <a:srgbClr val="19807D"/>
                </a:solidFill>
                <a:latin typeface="Aptos"/>
              </a:defRPr>
            </a:pPr>
            <a:r>
              <a:t>1  FIX THE MEASURE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657600" y="1399032"/>
            <a:ext cx="7589520" cy="640080"/>
          </a:xfrm>
          <a:prstGeom prst="rect">
            <a:avLst/>
          </a:prstGeom>
          <a:noFill/>
        </p:spPr>
        <p:txBody>
          <a:bodyPr wrap="none" lIns="54864" rIns="54864" tIns="36576">
            <a:spAutoFit/>
          </a:bodyPr>
          <a:lstStyle/>
          <a:p>
            <a:pPr>
              <a:spcAft>
                <a:spcPts val="500"/>
              </a:spcAft>
              <a:defRPr sz="1500" b="0">
                <a:solidFill>
                  <a:srgbClr val="222C38"/>
                </a:solidFill>
                <a:latin typeface="Aptos"/>
              </a:defRPr>
            </a:pPr>
            <a:r>
              <a:t>Document counter model, calibration and any changes; use a consistent counting method.</a:t>
            </a:r>
          </a:p>
        </p:txBody>
      </p:sp>
      <p:sp>
        <p:nvSpPr>
          <p:cNvPr id="10" name="Rectangle 9"/>
          <p:cNvSpPr/>
          <p:nvPr/>
        </p:nvSpPr>
        <p:spPr>
          <a:xfrm>
            <a:off x="731520" y="2203704"/>
            <a:ext cx="10515600" cy="10972"/>
          </a:xfrm>
          <a:prstGeom prst="rect">
            <a:avLst/>
          </a:prstGeom>
          <a:solidFill>
            <a:srgbClr val="DCE2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2532888"/>
            <a:ext cx="2971800" cy="365760"/>
          </a:xfrm>
          <a:prstGeom prst="rect">
            <a:avLst/>
          </a:prstGeom>
          <a:noFill/>
        </p:spPr>
        <p:txBody>
          <a:bodyPr wrap="none" lIns="54864" rIns="54864" tIns="36576">
            <a:spAutoFit/>
          </a:bodyPr>
          <a:lstStyle/>
          <a:p>
            <a:pPr>
              <a:spcAft>
                <a:spcPts val="500"/>
              </a:spcAft>
              <a:defRPr sz="1400" b="1">
                <a:solidFill>
                  <a:srgbClr val="19807D"/>
                </a:solidFill>
                <a:latin typeface="Aptos"/>
              </a:defRPr>
            </a:pPr>
            <a:r>
              <a:t>2  COMPLETE THE SAMPLE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57600" y="2514600"/>
            <a:ext cx="7589520" cy="640080"/>
          </a:xfrm>
          <a:prstGeom prst="rect">
            <a:avLst/>
          </a:prstGeom>
          <a:noFill/>
        </p:spPr>
        <p:txBody>
          <a:bodyPr wrap="none" lIns="54864" rIns="54864" tIns="36576">
            <a:spAutoFit/>
          </a:bodyPr>
          <a:lstStyle/>
          <a:p>
            <a:pPr>
              <a:spcAft>
                <a:spcPts val="500"/>
              </a:spcAft>
              <a:defRPr sz="1500" b="0">
                <a:solidFill>
                  <a:srgbClr val="222C38"/>
                </a:solidFill>
                <a:latin typeface="Aptos"/>
              </a:defRPr>
            </a:pPr>
            <a:r>
              <a:t>Recover Westbank's export; record each Saturday and note closures or anomalies.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731520" y="3319272"/>
            <a:ext cx="10515600" cy="10972"/>
          </a:xfrm>
          <a:prstGeom prst="rect">
            <a:avLst/>
          </a:prstGeom>
          <a:solidFill>
            <a:srgbClr val="DCE2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1520" y="3648456"/>
            <a:ext cx="2971800" cy="365760"/>
          </a:xfrm>
          <a:prstGeom prst="rect">
            <a:avLst/>
          </a:prstGeom>
          <a:noFill/>
        </p:spPr>
        <p:txBody>
          <a:bodyPr wrap="none" lIns="54864" rIns="54864" tIns="36576">
            <a:spAutoFit/>
          </a:bodyPr>
          <a:lstStyle/>
          <a:p>
            <a:pPr>
              <a:spcAft>
                <a:spcPts val="500"/>
              </a:spcAft>
              <a:defRPr sz="1400" b="1">
                <a:solidFill>
                  <a:srgbClr val="19807D"/>
                </a:solidFill>
                <a:latin typeface="Aptos"/>
              </a:defRPr>
            </a:pPr>
            <a:r>
              <a:t>3  CAP AND COST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657600" y="3630168"/>
            <a:ext cx="7589520" cy="640080"/>
          </a:xfrm>
          <a:prstGeom prst="rect">
            <a:avLst/>
          </a:prstGeom>
          <a:noFill/>
        </p:spPr>
        <p:txBody>
          <a:bodyPr wrap="none" lIns="54864" rIns="54864" tIns="36576">
            <a:spAutoFit/>
          </a:bodyPr>
          <a:lstStyle/>
          <a:p>
            <a:pPr>
              <a:spcAft>
                <a:spcPts val="500"/>
              </a:spcAft>
              <a:defRPr sz="1500" b="0">
                <a:solidFill>
                  <a:srgbClr val="222C38"/>
                </a:solidFill>
                <a:latin typeface="Aptos"/>
              </a:defRPr>
            </a:pPr>
            <a:r>
              <a:t>Set a fixed end date and spending cap; record actual staffing cost by branch and date.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731520" y="4434840"/>
            <a:ext cx="10515600" cy="10972"/>
          </a:xfrm>
          <a:prstGeom prst="rect">
            <a:avLst/>
          </a:prstGeom>
          <a:solidFill>
            <a:srgbClr val="DCE2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31520" y="4764024"/>
            <a:ext cx="2971800" cy="365760"/>
          </a:xfrm>
          <a:prstGeom prst="rect">
            <a:avLst/>
          </a:prstGeom>
          <a:noFill/>
        </p:spPr>
        <p:txBody>
          <a:bodyPr wrap="none" lIns="54864" rIns="54864" tIns="36576">
            <a:spAutoFit/>
          </a:bodyPr>
          <a:lstStyle/>
          <a:p>
            <a:pPr>
              <a:spcAft>
                <a:spcPts val="500"/>
              </a:spcAft>
              <a:defRPr sz="1400" b="1">
                <a:solidFill>
                  <a:srgbClr val="19807D"/>
                </a:solidFill>
                <a:latin typeface="Aptos"/>
              </a:defRPr>
            </a:pPr>
            <a:r>
              <a:t>4  PRE-AGREE THE GATE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657600" y="4745736"/>
            <a:ext cx="7589520" cy="640080"/>
          </a:xfrm>
          <a:prstGeom prst="rect">
            <a:avLst/>
          </a:prstGeom>
          <a:noFill/>
        </p:spPr>
        <p:txBody>
          <a:bodyPr wrap="none" lIns="54864" rIns="54864" tIns="36576">
            <a:spAutoFit/>
          </a:bodyPr>
          <a:lstStyle/>
          <a:p>
            <a:pPr>
              <a:spcAft>
                <a:spcPts val="500"/>
              </a:spcAft>
              <a:defRPr sz="1500" b="0">
                <a:solidFill>
                  <a:srgbClr val="222C38"/>
                </a:solidFill>
                <a:latin typeface="Aptos"/>
              </a:defRPr>
            </a:pPr>
            <a:r>
              <a:t>Agree evidence and service/cost thresholds for expansion, extension or stop before results.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31520" y="5989320"/>
            <a:ext cx="10515600" cy="256032"/>
          </a:xfrm>
          <a:prstGeom prst="rect">
            <a:avLst/>
          </a:prstGeom>
          <a:noFill/>
        </p:spPr>
        <p:txBody>
          <a:bodyPr wrap="none" lIns="54864" rIns="54864" tIns="36576">
            <a:spAutoFit/>
          </a:bodyPr>
          <a:lstStyle/>
          <a:p>
            <a:pPr>
              <a:spcAft>
                <a:spcPts val="500"/>
              </a:spcAft>
              <a:defRPr sz="1200" b="1">
                <a:solidFill>
                  <a:srgbClr val="AE4C43"/>
                </a:solidFill>
                <a:latin typeface="Aptos"/>
              </a:defRPr>
            </a:pPr>
            <a:r>
              <a:t>Duration, cap and numeric thresholds are not supplied; directors must set them.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118872"/>
          </a:xfrm>
          <a:prstGeom prst="rect">
            <a:avLst/>
          </a:prstGeom>
          <a:solidFill>
            <a:srgbClr val="19807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56032"/>
            <a:ext cx="10972800" cy="228600"/>
          </a:xfrm>
          <a:prstGeom prst="rect">
            <a:avLst/>
          </a:prstGeom>
          <a:noFill/>
        </p:spPr>
        <p:txBody>
          <a:bodyPr wrap="none" lIns="54864" rIns="54864" tIns="36576">
            <a:spAutoFit/>
          </a:bodyPr>
          <a:lstStyle/>
          <a:p>
            <a:pPr>
              <a:spcAft>
                <a:spcPts val="500"/>
              </a:spcAft>
              <a:defRPr sz="1000" b="1">
                <a:solidFill>
                  <a:srgbClr val="5D6C7C"/>
                </a:solidFill>
                <a:latin typeface="Aptos"/>
              </a:defRPr>
            </a:pPr>
            <a:r>
              <a:t>RIVERBEND LIBRARY NETWORK  /  DIRECTORS' DECISION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566928"/>
            <a:ext cx="10972800" cy="566928"/>
          </a:xfrm>
          <a:prstGeom prst="rect">
            <a:avLst/>
          </a:prstGeom>
          <a:noFill/>
        </p:spPr>
        <p:txBody>
          <a:bodyPr wrap="none" lIns="54864" rIns="54864" tIns="36576">
            <a:spAutoFit/>
          </a:bodyPr>
          <a:lstStyle/>
          <a:p>
            <a:pPr>
              <a:spcAft>
                <a:spcPts val="500"/>
              </a:spcAft>
              <a:defRPr sz="2700" b="1">
                <a:solidFill>
                  <a:srgbClr val="172B4D"/>
                </a:solidFill>
                <a:latin typeface="Aptos"/>
              </a:defRPr>
            </a:pPr>
            <a:r>
              <a:t>Decision requested today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6473952"/>
            <a:ext cx="11155680" cy="10972"/>
          </a:xfrm>
          <a:prstGeom prst="rect">
            <a:avLst/>
          </a:prstGeom>
          <a:solidFill>
            <a:srgbClr val="DCE2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6510528"/>
            <a:ext cx="9144000" cy="182880"/>
          </a:xfrm>
          <a:prstGeom prst="rect">
            <a:avLst/>
          </a:prstGeom>
          <a:noFill/>
        </p:spPr>
        <p:txBody>
          <a:bodyPr wrap="none" lIns="54864" rIns="54864" tIns="36576">
            <a:spAutoFit/>
          </a:bodyPr>
          <a:lstStyle/>
          <a:p>
            <a:pPr>
              <a:spcAft>
                <a:spcPts val="500"/>
              </a:spcAft>
              <a:defRPr sz="900" b="0">
                <a:solidFill>
                  <a:srgbClr val="5D6C7C"/>
                </a:solidFill>
                <a:latin typeface="Aptos"/>
              </a:defRPr>
            </a:pPr>
            <a:r>
              <a:t>Decision brief • Supplied materials only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972800" y="6492240"/>
            <a:ext cx="640080" cy="201168"/>
          </a:xfrm>
          <a:prstGeom prst="rect">
            <a:avLst/>
          </a:prstGeom>
          <a:noFill/>
        </p:spPr>
        <p:txBody>
          <a:bodyPr wrap="none" lIns="54864" rIns="54864" tIns="36576">
            <a:spAutoFit/>
          </a:bodyPr>
          <a:lstStyle/>
          <a:p>
            <a:pPr>
              <a:spcAft>
                <a:spcPts val="500"/>
              </a:spcAft>
              <a:defRPr sz="900" b="1">
                <a:solidFill>
                  <a:srgbClr val="5D6C7C"/>
                </a:solidFill>
                <a:latin typeface="Aptos"/>
              </a:defRPr>
            </a:pPr>
            <a:r>
              <a:t>06/06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85800" y="1463040"/>
            <a:ext cx="6537960" cy="4160520"/>
          </a:xfrm>
          <a:prstGeom prst="roundRect">
            <a:avLst>
              <a:gd name="adj" fmla="val 8000"/>
            </a:avLst>
          </a:prstGeom>
          <a:solidFill>
            <a:srgbClr val="F2F6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60120" y="1783080"/>
            <a:ext cx="5897880" cy="365760"/>
          </a:xfrm>
          <a:prstGeom prst="rect">
            <a:avLst/>
          </a:prstGeom>
          <a:noFill/>
        </p:spPr>
        <p:txBody>
          <a:bodyPr wrap="none" lIns="54864" rIns="54864" tIns="36576">
            <a:spAutoFit/>
          </a:bodyPr>
          <a:lstStyle/>
          <a:p>
            <a:pPr>
              <a:spcAft>
                <a:spcPts val="500"/>
              </a:spcAft>
              <a:defRPr sz="1300" b="1">
                <a:solidFill>
                  <a:srgbClr val="19807D"/>
                </a:solidFill>
                <a:latin typeface="Aptos"/>
              </a:defRPr>
            </a:pPr>
            <a:r>
              <a:t>AUTHORIZE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60120" y="2267712"/>
            <a:ext cx="5760720" cy="2606040"/>
          </a:xfrm>
          <a:prstGeom prst="rect">
            <a:avLst/>
          </a:prstGeom>
          <a:noFill/>
        </p:spPr>
        <p:txBody>
          <a:bodyPr wrap="none" lIns="54864" rIns="54864" tIns="36576">
            <a:spAutoFit/>
          </a:bodyPr>
          <a:lstStyle/>
          <a:p>
            <a:pPr>
              <a:spcAft>
                <a:spcPts val="500"/>
              </a:spcAft>
              <a:defRPr sz="1700" b="0">
                <a:solidFill>
                  <a:srgbClr val="222C38"/>
                </a:solidFill>
                <a:latin typeface="Aptos"/>
              </a:defRPr>
            </a:pPr>
            <a:r>
              <a:t>•  A bounded continuation for a defined period.</a:t>
            </a:r>
          </a:p>
          <a:p>
            <a:pPr>
              <a:spcAft>
                <a:spcPts val="500"/>
              </a:spcAft>
              <a:defRPr sz="1700" b="0">
                <a:solidFill>
                  <a:srgbClr val="222C38"/>
                </a:solidFill>
                <a:latin typeface="Aptos"/>
              </a:defRPr>
            </a:pPr>
            <a:r>
              <a:t>•  A pre-approved spending cap and named data owner.</a:t>
            </a:r>
          </a:p>
          <a:p>
            <a:pPr>
              <a:spcAft>
                <a:spcPts val="500"/>
              </a:spcAft>
              <a:defRPr sz="1700" b="0">
                <a:solidFill>
                  <a:srgbClr val="222C38"/>
                </a:solidFill>
                <a:latin typeface="Aptos"/>
              </a:defRPr>
            </a:pPr>
            <a:r>
              <a:t>•  A return decision when comparable visits, costs and a network budget are available.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635240" y="1463040"/>
            <a:ext cx="3794760" cy="4160520"/>
          </a:xfrm>
          <a:prstGeom prst="roundRect">
            <a:avLst>
              <a:gd name="adj" fmla="val 8000"/>
            </a:avLst>
          </a:prstGeom>
          <a:solidFill>
            <a:srgbClr val="172B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955279" y="1810512"/>
            <a:ext cx="3154680" cy="320040"/>
          </a:xfrm>
          <a:prstGeom prst="rect">
            <a:avLst/>
          </a:prstGeom>
          <a:noFill/>
        </p:spPr>
        <p:txBody>
          <a:bodyPr wrap="none" lIns="54864" rIns="54864" tIns="36576">
            <a:spAutoFit/>
          </a:bodyPr>
          <a:lstStyle/>
          <a:p>
            <a:pPr>
              <a:spcAft>
                <a:spcPts val="500"/>
              </a:spcAft>
              <a:defRPr sz="1200" b="1">
                <a:solidFill>
                  <a:srgbClr val="E0A441"/>
                </a:solidFill>
                <a:latin typeface="Aptos"/>
              </a:defRPr>
            </a:pPr>
            <a:r>
              <a:t>DO NOT AUTHORIZE YET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955279" y="2331720"/>
            <a:ext cx="3108960" cy="1234440"/>
          </a:xfrm>
          <a:prstGeom prst="rect">
            <a:avLst/>
          </a:prstGeom>
          <a:noFill/>
        </p:spPr>
        <p:txBody>
          <a:bodyPr wrap="none" lIns="54864" rIns="54864" tIns="36576">
            <a:spAutoFit/>
          </a:bodyPr>
          <a:lstStyle/>
          <a:p>
            <a:pPr>
              <a:spcAft>
                <a:spcPts val="500"/>
              </a:spcAft>
              <a:defRPr sz="2200" b="1">
                <a:solidFill>
                  <a:srgbClr val="FFFFFF"/>
                </a:solidFill>
                <a:latin typeface="Aptos"/>
              </a:defRPr>
            </a:pPr>
            <a:r>
              <a:t>Permanent all-branch Saturday opening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955279" y="3977639"/>
            <a:ext cx="3063240" cy="1005840"/>
          </a:xfrm>
          <a:prstGeom prst="rect">
            <a:avLst/>
          </a:prstGeom>
          <a:noFill/>
        </p:spPr>
        <p:txBody>
          <a:bodyPr wrap="none" lIns="54864" rIns="54864" tIns="36576">
            <a:spAutoFit/>
          </a:bodyPr>
          <a:lstStyle/>
          <a:p>
            <a:pPr>
              <a:spcAft>
                <a:spcPts val="500"/>
              </a:spcAft>
              <a:defRPr sz="1500" b="0">
                <a:solidFill>
                  <a:srgbClr val="FFFFFF"/>
                </a:solidFill>
                <a:latin typeface="Aptos"/>
              </a:defRPr>
            </a:pPr>
            <a:r>
              <a:t>Return with an evidence-backed scale / continue / stop recommendation.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77240" y="5943600"/>
            <a:ext cx="10607040" cy="256032"/>
          </a:xfrm>
          <a:prstGeom prst="rect">
            <a:avLst/>
          </a:prstGeom>
          <a:noFill/>
        </p:spPr>
        <p:txBody>
          <a:bodyPr wrap="none" lIns="54864" rIns="54864" tIns="36576">
            <a:spAutoFit/>
          </a:bodyPr>
          <a:lstStyle/>
          <a:p>
            <a:pPr>
              <a:spcAft>
                <a:spcPts val="500"/>
              </a:spcAft>
              <a:defRPr sz="1200" b="0">
                <a:solidFill>
                  <a:srgbClr val="5D6C7C"/>
                </a:solidFill>
                <a:latin typeface="Aptos"/>
              </a:defRPr>
            </a:pPr>
            <a:r>
              <a:t>Known two-branch pilot staffing cost: $6,600; no permanent expansion budget is approved.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