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Keep the pilot; do not scale on this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01/06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640080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9807D"/>
                </a:solidFill>
                <a:latin typeface="Aptos"/>
              </a:defRPr>
            </a:pPr>
            <a:r>
              <a:t>RECOMMENDATION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28800"/>
            <a:ext cx="6492240" cy="11430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900" b="1">
                <a:solidFill>
                  <a:srgbClr val="172B4D"/>
                </a:solidFill>
                <a:latin typeface="Aptos"/>
              </a:defRPr>
            </a:pPr>
            <a:r>
              <a:t>Continue a bounded, measured Saturday pilot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3246120"/>
            <a:ext cx="6217920" cy="10058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900" b="0">
                <a:solidFill>
                  <a:srgbClr val="222C38"/>
                </a:solidFill>
                <a:latin typeface="Aptos"/>
              </a:defRPr>
            </a:pPr>
            <a:r>
              <a:t>Authorize another defined period, with a measurement plan and a return-to-directors decision gate.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508760"/>
            <a:ext cx="3840480" cy="352044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810512"/>
            <a:ext cx="324612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19807D"/>
                </a:solidFill>
                <a:latin typeface="Aptos"/>
              </a:defRPr>
            </a:pPr>
            <a:r>
              <a:t>WHY THIS IS THE LOW-REGRET CHOICE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9560" y="2286000"/>
            <a:ext cx="3246120" cy="23317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•  Some demand signal is visible in Eastfield's recorded counts.</a:t>
            </a:r>
          </a:p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•  The counter change prevents a clean year-on-year conclusion.</a:t>
            </a:r>
          </a:p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•  Westbank data and full expansion costs are missing.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5166360"/>
            <a:ext cx="1078992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AE4C43"/>
                </a:solidFill>
                <a:latin typeface="Aptos"/>
              </a:defRPr>
            </a:pPr>
            <a:r>
              <a:t>Decision today: approve measurement and a capped pilot — not permanent network-wide hours.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What the records show — and what they do not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02/06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420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Saturdays in each Eastfield year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276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896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2025 mean recorded visits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508760"/>
            <a:ext cx="3429000" cy="114300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627632"/>
            <a:ext cx="9144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318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53728" y="1664208"/>
            <a:ext cx="2212848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222C38"/>
                </a:solidFill>
                <a:latin typeface="Aptos"/>
              </a:defRPr>
            </a:pPr>
            <a:r>
              <a:t>2026 mean recorded visits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2971800"/>
            <a:ext cx="5212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9807D"/>
                </a:solidFill>
                <a:latin typeface="Aptos"/>
              </a:defRPr>
            </a:pPr>
            <a:r>
              <a:t>Descriptive difference in raw records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401568"/>
            <a:ext cx="5212080" cy="6583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400" b="1">
                <a:solidFill>
                  <a:srgbClr val="172B4D"/>
                </a:solidFill>
                <a:latin typeface="Aptos"/>
              </a:defRPr>
            </a:pPr>
            <a:r>
              <a:t>+42 visits per Saturday  |  +15.2%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160520"/>
            <a:ext cx="5166360" cy="10515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This is a difference between recorded averages, not an estimate of the effect of Saturday opening.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2926080"/>
            <a:ext cx="5166360" cy="2423160"/>
          </a:xfrm>
          <a:prstGeom prst="roundRect">
            <a:avLst>
              <a:gd name="adj" fmla="val 8000"/>
            </a:avLst>
          </a:prstGeom>
          <a:solidFill>
            <a:srgbClr val="FCF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0" y="3182112"/>
            <a:ext cx="452628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INTERPRETATION LIMIT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0" y="3611880"/>
            <a:ext cx="4526280" cy="1371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The door counter was replaced on 3 March 2026. With no calibration bridge, the two years may not be measured on the same basis.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623560"/>
            <a:ext cx="10515600" cy="4114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D6C7C"/>
                </a:solidFill>
                <a:latin typeface="Aptos"/>
              </a:defRPr>
            </a:pPr>
            <a:r>
              <a:t>No causal claim is justified; this is one branch's incomplete before/after record.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Three gaps block an all-branch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03/06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50876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81965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MEASUREMENT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71800" y="150876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1673351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Counter changed 3 Mar 2026; no calibration bridge. Visit growth is not attributable to extended hours.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2608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323697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COVERAGE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71800" y="292608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46120" y="3090672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Westbank's pilot visit export is missing. Only Eastfield has a usable 2025/2026 Saturday series.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343400"/>
            <a:ext cx="2057400" cy="1051560"/>
          </a:xfrm>
          <a:prstGeom prst="roundRect">
            <a:avLst>
              <a:gd name="adj" fmla="val 8000"/>
            </a:avLst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654296"/>
            <a:ext cx="169164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ECONOMICS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1800" y="4343400"/>
            <a:ext cx="8366760" cy="105156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46120" y="4507992"/>
            <a:ext cx="7772400" cy="7132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Eastfield cost: $240 × 12 Saturdays = $2,880. Westbank costs and all-branch budget are unavailable.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5897880"/>
            <a:ext cx="10698480" cy="2743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AE4C43"/>
                </a:solidFill>
                <a:latin typeface="Aptos"/>
              </a:defRPr>
            </a:pPr>
            <a:r>
              <a:t>No value-per-visit assumption or approved expansion budget was supplied.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Choose the option that buys decision-quality evidence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04/06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40080" y="1600200"/>
            <a:ext cx="3429000" cy="146304"/>
          </a:xfrm>
          <a:prstGeom prst="rect">
            <a:avLst/>
          </a:prstGeom>
          <a:solidFill>
            <a:srgbClr val="AE4C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EXTEND TO ALL BRANCHES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AE4C43"/>
                </a:solidFill>
                <a:latin typeface="Aptos"/>
              </a:defRPr>
            </a:pPr>
            <a:r>
              <a:t>NOT YET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Scale, costs and demand are not comparable; no approved budget.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434840" y="1600200"/>
            <a:ext cx="3429000" cy="146304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36008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CONTINUE A BOUNDED 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8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19807D"/>
                </a:solidFill>
                <a:latin typeface="Aptos"/>
              </a:defRPr>
            </a:pPr>
            <a:r>
              <a:t>RECOMMENDED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6008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Collect comparable visits, actual staffing costs and a complete branch export.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0" y="1600200"/>
            <a:ext cx="3429000" cy="34747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29600" y="1600200"/>
            <a:ext cx="3429000" cy="146304"/>
          </a:xfrm>
          <a:prstGeom prst="rect">
            <a:avLst/>
          </a:prstGeom>
          <a:solidFill>
            <a:srgbClr val="5D6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30768" y="1920240"/>
            <a:ext cx="2971800" cy="50292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72B4D"/>
                </a:solidFill>
                <a:latin typeface="Aptos"/>
              </a:defRPr>
            </a:pPr>
            <a:r>
              <a:t>STOP THE PILOT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2606040"/>
            <a:ext cx="2926080" cy="38404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5D6C7C"/>
                </a:solidFill>
                <a:latin typeface="Aptos"/>
              </a:defRPr>
            </a:pPr>
            <a:r>
              <a:t>PREMATURE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30768" y="3154680"/>
            <a:ext cx="2926080" cy="1325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22C38"/>
                </a:solidFill>
                <a:latin typeface="Aptos"/>
              </a:defRPr>
            </a:pPr>
            <a:r>
              <a:t>Would discard a chance to resolve material, fixable evidence gaps.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577840"/>
            <a:ext cx="10515600" cy="4572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72B4D"/>
                </a:solidFill>
                <a:latin typeface="Aptos"/>
              </a:defRPr>
            </a:pPr>
            <a:r>
              <a:t>Do not turn a measurement break and missing cost data into a permanent commitment.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Make the next pilot answer the decision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05/06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417320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1  FIX THE 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399032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Document counter model, calibration and any changes; use a consistent counting method.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203704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532888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2  COMPLETE THE 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514600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Recover Westbank's export; record each Saturday and note closures or anomalies.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" y="3319272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648456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3  CAP AND COST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630168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Set a fixed end date and spending cap; record actual staffing cost by branch and date.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31520" y="4434840"/>
            <a:ext cx="1051560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764024"/>
            <a:ext cx="297180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9807D"/>
                </a:solidFill>
                <a:latin typeface="Aptos"/>
              </a:defRPr>
            </a:pPr>
            <a:r>
              <a:t>4  PRE-AGREE THE GATE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4745736"/>
            <a:ext cx="7589520" cy="6400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22C38"/>
                </a:solidFill>
                <a:latin typeface="Aptos"/>
              </a:defRPr>
            </a:pPr>
            <a:r>
              <a:t>Agree evidence and service/cost thresholds for expansion, extension or stop before results.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989320"/>
            <a:ext cx="10515600" cy="2560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E4C43"/>
                </a:solidFill>
                <a:latin typeface="Aptos"/>
              </a:defRPr>
            </a:pPr>
            <a:r>
              <a:t>Duration, cap and numeric thresholds are not supplied; directors must set them.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"/>
          </a:xfrm>
          <a:prstGeom prst="rect">
            <a:avLst/>
          </a:prstGeom>
          <a:solidFill>
            <a:srgbClr val="198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0972800" cy="22860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5D6C7C"/>
                </a:solidFill>
                <a:latin typeface="Aptos"/>
              </a:defRPr>
            </a:pPr>
            <a:r>
              <a:t>RIVERBEND LIBRARY NETWORK  /  DIRECTORS'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66928"/>
            <a:ext cx="10972800" cy="56692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700" b="1">
                <a:solidFill>
                  <a:srgbClr val="172B4D"/>
                </a:solidFill>
                <a:latin typeface="Aptos"/>
              </a:defRPr>
            </a:pPr>
            <a:r>
              <a:t>Decision requested 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6510528"/>
            <a:ext cx="9144000" cy="18288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5D6C7C"/>
                </a:solidFill>
                <a:latin typeface="Aptos"/>
              </a:defRPr>
            </a:pPr>
            <a:r>
              <a:t>Decision brief • Supplied materials only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92240"/>
            <a:ext cx="640080" cy="201168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5D6C7C"/>
                </a:solidFill>
                <a:latin typeface="Aptos"/>
              </a:defRPr>
            </a:pPr>
            <a:r>
              <a:t>06/06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463040"/>
            <a:ext cx="6537960" cy="4160520"/>
          </a:xfrm>
          <a:prstGeom prst="roundRect">
            <a:avLst>
              <a:gd name="adj" fmla="val 8000"/>
            </a:avLst>
          </a:prstGeom>
          <a:solidFill>
            <a:srgbClr val="F2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783080"/>
            <a:ext cx="5897880" cy="36576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1">
                <a:solidFill>
                  <a:srgbClr val="19807D"/>
                </a:solidFill>
                <a:latin typeface="Aptos"/>
              </a:defRPr>
            </a:pPr>
            <a:r>
              <a:t>AUTHORIZE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267712"/>
            <a:ext cx="5760720" cy="2606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bounded continuation for a defined period.</a:t>
            </a:r>
          </a:p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pre-approved spending cap and named data owner.</a:t>
            </a:r>
          </a:p>
          <a:p>
            <a:pPr>
              <a:spcAft>
                <a:spcPts val="500"/>
              </a:spcAft>
              <a:defRPr sz="1700" b="0">
                <a:solidFill>
                  <a:srgbClr val="222C38"/>
                </a:solidFill>
                <a:latin typeface="Aptos"/>
              </a:defRPr>
            </a:pPr>
            <a:r>
              <a:t>•  A return decision when comparable visits, costs and a network budget are available.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35240" y="1463040"/>
            <a:ext cx="3794760" cy="4160520"/>
          </a:xfrm>
          <a:prstGeom prst="roundRect">
            <a:avLst>
              <a:gd name="adj" fmla="val 8000"/>
            </a:avLst>
          </a:prstGeom>
          <a:solidFill>
            <a:srgbClr val="172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55279" y="1810512"/>
            <a:ext cx="3154680" cy="3200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E0A441"/>
                </a:solidFill>
                <a:latin typeface="Aptos"/>
              </a:defRPr>
            </a:pPr>
            <a:r>
              <a:t>DO NOT AUTHORIZE YET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2331720"/>
            <a:ext cx="3108960" cy="12344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Permanent all-branch Saturday opening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79" y="3977639"/>
            <a:ext cx="3063240" cy="1005840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FFFFFF"/>
                </a:solidFill>
                <a:latin typeface="Aptos"/>
              </a:defRPr>
            </a:pPr>
            <a:r>
              <a:t>Return with an evidence-backed scale / continue / stop recommendation.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5943600"/>
            <a:ext cx="10607040" cy="256032"/>
          </a:xfrm>
          <a:prstGeom prst="rect">
            <a:avLst/>
          </a:prstGeom>
          <a:noFill/>
        </p:spPr>
        <p:txBody>
          <a:bodyPr wrap="none" lIns="54864" rIns="54864" tIns="36576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D6C7C"/>
                </a:solidFill>
                <a:latin typeface="Aptos"/>
              </a:defRPr>
            </a:pPr>
            <a:r>
              <a:t>Proposed decision: continue a capped pilot; no permanent expansion budget is approved.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