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Average visits per Saturday</c:v>
                </c:pt>
              </c:strCache>
            </c:strRef>
          </c:tx>
          <c:spPr>
            <a:solidFill>
              <a:srgbClr val="165DD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2025</c:v>
                  </c:pt>
                  <c:pt idx="1">
                    <c:v>2026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276</c:v>
                </c:pt>
                <c:pt idx="1">
                  <c:v>318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50"/>
          <c:min val="0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recommendation, not an approved decision. The source provides no all-branch budget.
Source: research_notes.md §R4; audience.md
All figures and organizations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denominator is 12 Saturdays per year at Eastfield, not all network visitors or every pilot branch.
Source: saturday_visits.csv V-01–V-24; research_notes.md §R1
All figures and organizations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2025 sum 3,312 / 12 = 276. 2026 sum 3,816 / 12 = 318. Do not infer that hours caused this change.
Source: saturday_visits.csv V-01–V-24; research_notes.md §R2
All figures and organizations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Costs are USD for Apr–Jun 2026 at Eastfield. Do not extrapolate an expansion budget or ROI from this one branch.
Source: staffing_costs.csv Eastfield/Westbank; research_notes.md §R3
All figures and organizations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decision-changing omissions, not evidence that the pilot failed. Owners and deadlines were not supplied.
Source: research_notes.md §R1–R4
All figures and organizations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new period, owner or budget is committed by this deck. Ask directors to choose the next measurement plan rather than approve unsupported expansion.
Source: research_notes.md §R4; audience.md
All figures and organizations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D7757"/>
          </a:solidFill>
          <a:ln w="12700">
            <a:solidFill>
              <a:srgbClr val="ED77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70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RIVERBEND / DECISION 1 OF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96112"/>
            <a:ext cx="10835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2F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Continue a bounded pilot before expanding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176272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Decision requested: extend everywhere, continue a measured pilot, or stop.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Recommendation: continue only if directors approve resources and a comparable measurement plan.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58368" y="566928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57086"/>
                </a:solidFill>
              </a:rPr>
              <a:t>research_notes.md §R4; audience.md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6172200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7086"/>
                </a:solidFill>
              </a:rPr>
              <a:t>DESIGNED EXAMPLE · SYNTHETIC DATA · NO RECORDED RUN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6A6EF"/>
          </a:solidFill>
          <a:ln w="12700">
            <a:solidFill>
              <a:srgbClr val="86A6E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70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RIVERBEND / DECISION 2 OF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96112"/>
            <a:ext cx="10835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2F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evidence covers one branch’s visits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176272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Eastfield: 12 Saturdays in each year, Apr–Jun 2025 and 2026.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Westbank: visit export missing. Two branches participated in the pilot.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58368" y="566928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57086"/>
                </a:solidFill>
              </a:rPr>
              <a:t>saturday_visits.csv V-01–V-24; research_notes.md §R1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6172200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7086"/>
                </a:solidFill>
              </a:rPr>
              <a:t>DESIGNED EXAMPLE · SYNTHETIC DATA · NO RECORDED RUN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D7757"/>
          </a:solidFill>
          <a:ln w="12700">
            <a:solidFill>
              <a:srgbClr val="ED77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70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RIVERBEND / DECISION 3 OF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96112"/>
            <a:ext cx="10835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2F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Visits rose 15.2%; the counter change limits confidence</a:t>
            </a:r>
            <a:endParaRPr lang="en-US" sz="30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640080" y="1920240"/>
          <a:ext cx="4937760" cy="2560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6126480" y="2011680"/>
            <a:ext cx="52578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Eastfield average visits: 276 → 318 per Saturday.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42 more average visits; 318 / 276 − 1 = 15.2%.</a:t>
            </a:r>
            <a:endParaRPr lang="en-US" sz="1900" dirty="0"/>
          </a:p>
          <a:p>
            <a:pPr indent="0" marL="0">
              <a:buNone/>
            </a:pPr>
            <a:r>
              <a:rPr lang="en-US" sz="19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New counter installed 3 March 2026; no calibration bridge.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658368" y="566928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57086"/>
                </a:solidFill>
              </a:rPr>
              <a:t>saturday_visits.csv V-01–V-24; research_notes.md §R2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658368" y="6172200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7086"/>
                </a:solidFill>
              </a:rPr>
              <a:t>DESIGNED EXAMPLE · SYNTHETIC DATA · NO RECORDED RUN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6A6EF"/>
          </a:solidFill>
          <a:ln w="12700">
            <a:solidFill>
              <a:srgbClr val="86A6E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70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RIVERBEND / DECISION 4 OF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96112"/>
            <a:ext cx="10835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2F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Staffing cost is known for only one pilot branch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176272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Eastfield: $240 incremental cost per Saturday × 12 = $2,880.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Westbank: cost unavailable. No all-branch estimate.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58368" y="566928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57086"/>
                </a:solidFill>
              </a:rPr>
              <a:t>staffing_costs.csv Eastfield/Westbank; research_notes.md §R3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6172200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7086"/>
                </a:solidFill>
              </a:rPr>
              <a:t>DESIGNED EXAMPLE · SYNTHETIC DATA · NO RECORDED RUN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D7757"/>
          </a:solidFill>
          <a:ln w="12700">
            <a:solidFill>
              <a:srgbClr val="ED775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70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RIVERBEND / DECISION 5 OF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96112"/>
            <a:ext cx="10835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2F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Three unknowns block an expansion decision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176272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Comparable visit measurement after the counter change.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Westbank visits and costs.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All-branch capacity and approved resources.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58368" y="566928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57086"/>
                </a:solidFill>
              </a:rPr>
              <a:t>research_notes.md §R1–R4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6172200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7086"/>
                </a:solidFill>
              </a:rPr>
              <a:t>DESIGNED EXAMPLE · SYNTHETIC DATA · NO RECORDED RUN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B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6A6EF"/>
          </a:solidFill>
          <a:ln w="12700">
            <a:solidFill>
              <a:srgbClr val="86A6E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384048"/>
            <a:ext cx="100584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55708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RIVERBEND / DECISION 6 OF 6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94360" y="896112"/>
            <a:ext cx="10835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42F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Expand only after measurement and cost gaps close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658368" y="2176272"/>
            <a:ext cx="10515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Proposed next step: directors approve a bounded continuation with matched counters and complete costs.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2F4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Change the recommendation if comparable visits show no useful gain, staffing is unsustainable, or resources are declined.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658368" y="5669280"/>
            <a:ext cx="10607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557086"/>
                </a:solidFill>
              </a:rPr>
              <a:t>research_notes.md §R4; audience.md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58368" y="6172200"/>
            <a:ext cx="10332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557086"/>
                </a:solidFill>
              </a:rPr>
              <a:t>DESIGNED EXAMPLE · SYNTHETIC DATA · NO RECORDED RUN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Independent CodexWork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Riverbend Saturday-hours decision</dc:title>
  <dc:subject>Designed example with synthetic Riverbend evidence; not a recorded agent run</dc:subject>
  <dc:creator>CodexWork</dc:creator>
  <cp:lastModifiedBy>CodexWork</cp:lastModifiedBy>
  <cp:revision>1</cp:revision>
  <dcterms:created xsi:type="dcterms:W3CDTF">2026-10-13T05:14:22Z</dcterms:created>
  <dcterms:modified xsi:type="dcterms:W3CDTF">2026-10-13T05:14:22Z</dcterms:modified>
</cp:coreProperties>
</file>